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359" r:id="rId2"/>
    <p:sldId id="315" r:id="rId3"/>
    <p:sldId id="360" r:id="rId4"/>
    <p:sldId id="361" r:id="rId5"/>
    <p:sldId id="362" r:id="rId6"/>
    <p:sldId id="363" r:id="rId7"/>
    <p:sldId id="317" r:id="rId8"/>
    <p:sldId id="364" r:id="rId9"/>
    <p:sldId id="350" r:id="rId10"/>
    <p:sldId id="351" r:id="rId11"/>
    <p:sldId id="3292" r:id="rId12"/>
    <p:sldId id="3294" r:id="rId13"/>
    <p:sldId id="3295" r:id="rId14"/>
    <p:sldId id="318" r:id="rId15"/>
    <p:sldId id="353" r:id="rId16"/>
    <p:sldId id="319" r:id="rId17"/>
    <p:sldId id="324" r:id="rId18"/>
    <p:sldId id="323" r:id="rId19"/>
    <p:sldId id="349" r:id="rId20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5" autoAdjust="0"/>
    <p:restoredTop sz="94737" autoAdjust="0"/>
  </p:normalViewPr>
  <p:slideViewPr>
    <p:cSldViewPr>
      <p:cViewPr varScale="1">
        <p:scale>
          <a:sx n="109" d="100"/>
          <a:sy n="109" d="100"/>
        </p:scale>
        <p:origin x="1680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7" d="100"/>
          <a:sy n="87" d="100"/>
        </p:scale>
        <p:origin x="-3786" y="-9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A382CC-C728-4151-AA45-997139FE32DA}" type="datetimeFigureOut">
              <a:rPr lang="zh-CN" altLang="en-US" smtClean="0"/>
              <a:pPr/>
              <a:t>2022-9-5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E55D5ED-4879-4474-8FB8-EDCA550628CC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713350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974624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A93D9D-E05C-40CE-8205-612352D39209}" type="datetimeFigureOut">
              <a:rPr lang="zh-CN" altLang="en-US" smtClean="0"/>
              <a:pPr/>
              <a:t>2022-9-5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DA11EE-AF00-4182-872D-B7A73930297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68325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F:\美迪康\ppt\美迪康 ppt-封面02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332656"/>
            <a:ext cx="2304256" cy="689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3"/>
          <p:cNvSpPr txBox="1"/>
          <p:nvPr/>
        </p:nvSpPr>
        <p:spPr>
          <a:xfrm>
            <a:off x="971600" y="1916832"/>
            <a:ext cx="7488832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 b="0" i="0" dirty="0">
                <a:solidFill>
                  <a:srgbClr val="202124"/>
                </a:solidFill>
                <a:effectLst/>
                <a:latin typeface="+mn-ea"/>
              </a:rPr>
              <a:t>江苏省瑞华慈善基金会临床研究创新奖评审系统</a:t>
            </a:r>
            <a:r>
              <a:rPr lang="zh-CN" altLang="en-US" sz="4400" dirty="0">
                <a:latin typeface="+mn-ea"/>
              </a:rPr>
              <a:t>操作说明</a:t>
            </a:r>
            <a:endParaRPr lang="en-US" altLang="zh-CN" sz="4400" dirty="0">
              <a:latin typeface="+mn-ea"/>
            </a:endParaRPr>
          </a:p>
          <a:p>
            <a:pPr algn="ctr"/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zh-CN" altLang="en-US" sz="2000" dirty="0">
                <a:latin typeface="黑体" panose="02010609060101010101" pitchFamily="49" charset="-122"/>
                <a:ea typeface="黑体" panose="02010609060101010101" pitchFamily="49" charset="-122"/>
              </a:rPr>
              <a:t>（申报用户使用）</a:t>
            </a:r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algn="ctr"/>
            <a:r>
              <a:rPr lang="en-US" altLang="zh-CN" sz="2800" b="1" dirty="0">
                <a:latin typeface="+mj-ea"/>
                <a:ea typeface="+mj-ea"/>
              </a:rPr>
              <a:t>https://ruihua.medmeeting.org</a:t>
            </a:r>
          </a:p>
          <a:p>
            <a:pPr algn="ctr"/>
            <a:endParaRPr lang="en-US" altLang="zh-CN" sz="2000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4209752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4664"/>
            <a:ext cx="107504" cy="576064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395953"/>
            <a:ext cx="3467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申报</a:t>
            </a:r>
            <a:r>
              <a:rPr lang="en-US" altLang="zh-CN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信息编辑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8059" y="6453336"/>
            <a:ext cx="646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北京美迪康信息咨询有限公司</a:t>
            </a:r>
            <a:r>
              <a:rPr lang="zh-CN" altLang="en-US" sz="11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1100" b="1" dirty="0">
                <a:solidFill>
                  <a:schemeClr val="bg1"/>
                </a:solidFill>
                <a:latin typeface="+mj-ea"/>
                <a:ea typeface="+mj-ea"/>
              </a:rPr>
              <a:t>www.medmeeting.org / medcon@126.com / 010-89292552  </a:t>
            </a:r>
            <a:endParaRPr lang="zh-CN" altLang="en-US" sz="11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9E60C30C-8089-C439-75A7-95B3159C13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00303"/>
            <a:ext cx="9144000" cy="4271247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BCB255E-CF1D-225A-33A2-666ECAAD98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5156969"/>
            <a:ext cx="8220075" cy="99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5407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FBA42D0-3176-443E-BBDB-5D23B3B69D92}"/>
              </a:ext>
            </a:extLst>
          </p:cNvPr>
          <p:cNvSpPr/>
          <p:nvPr/>
        </p:nvSpPr>
        <p:spPr>
          <a:xfrm>
            <a:off x="0" y="944748"/>
            <a:ext cx="86400" cy="432048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4C1EC985-484F-416F-B21B-CC5DE5F5ACB5}"/>
              </a:ext>
            </a:extLst>
          </p:cNvPr>
          <p:cNvSpPr txBox="1"/>
          <p:nvPr/>
        </p:nvSpPr>
        <p:spPr>
          <a:xfrm>
            <a:off x="64800" y="938215"/>
            <a:ext cx="357020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申报</a:t>
            </a:r>
            <a:r>
              <a:rPr lang="en-US" altLang="zh-CN" sz="24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4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文本编辑器使用</a:t>
            </a:r>
          </a:p>
          <a:p>
            <a:endParaRPr lang="zh-CN" altLang="en-US" sz="2400" dirty="0">
              <a:solidFill>
                <a:srgbClr val="004DA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7CE87754-5829-4D62-A34B-3C2D974775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200" y="1325166"/>
            <a:ext cx="8658225" cy="42076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799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FBA42D0-3176-443E-BBDB-5D23B3B69D92}"/>
              </a:ext>
            </a:extLst>
          </p:cNvPr>
          <p:cNvSpPr/>
          <p:nvPr/>
        </p:nvSpPr>
        <p:spPr>
          <a:xfrm>
            <a:off x="0" y="944748"/>
            <a:ext cx="86400" cy="432048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4C1EC985-484F-416F-B21B-CC5DE5F5ACB5}"/>
              </a:ext>
            </a:extLst>
          </p:cNvPr>
          <p:cNvSpPr txBox="1"/>
          <p:nvPr/>
        </p:nvSpPr>
        <p:spPr>
          <a:xfrm>
            <a:off x="64800" y="938215"/>
            <a:ext cx="372409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申报</a:t>
            </a:r>
            <a:r>
              <a:rPr lang="en-US" altLang="zh-CN" sz="24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4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编辑器</a:t>
            </a:r>
            <a:r>
              <a:rPr lang="en-US" altLang="zh-CN" sz="24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-</a:t>
            </a:r>
            <a:r>
              <a:rPr lang="zh-CN" altLang="en-US" sz="24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上传图片</a:t>
            </a:r>
          </a:p>
          <a:p>
            <a:endParaRPr lang="zh-CN" altLang="en-US" sz="2400" dirty="0">
              <a:solidFill>
                <a:srgbClr val="004DA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6997E2B4-9701-4376-B48E-C20DEEAC4E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228" y="1539478"/>
            <a:ext cx="7779544" cy="37790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0438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FBA42D0-3176-443E-BBDB-5D23B3B69D92}"/>
              </a:ext>
            </a:extLst>
          </p:cNvPr>
          <p:cNvSpPr/>
          <p:nvPr/>
        </p:nvSpPr>
        <p:spPr>
          <a:xfrm>
            <a:off x="-345" y="220768"/>
            <a:ext cx="86400" cy="432048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350"/>
          </a:p>
        </p:txBody>
      </p:sp>
      <p:sp>
        <p:nvSpPr>
          <p:cNvPr id="5" name="TextBox 2">
            <a:extLst>
              <a:ext uri="{FF2B5EF4-FFF2-40B4-BE49-F238E27FC236}">
                <a16:creationId xmlns:a16="http://schemas.microsoft.com/office/drawing/2014/main" id="{4C1EC985-484F-416F-B21B-CC5DE5F5ACB5}"/>
              </a:ext>
            </a:extLst>
          </p:cNvPr>
          <p:cNvSpPr txBox="1"/>
          <p:nvPr/>
        </p:nvSpPr>
        <p:spPr>
          <a:xfrm>
            <a:off x="-28718" y="190054"/>
            <a:ext cx="264687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申报</a:t>
            </a:r>
            <a:r>
              <a:rPr lang="en-US" altLang="zh-CN" sz="24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24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信息编辑</a:t>
            </a:r>
          </a:p>
          <a:p>
            <a:endParaRPr lang="zh-CN" altLang="en-US" sz="2400" dirty="0">
              <a:solidFill>
                <a:srgbClr val="004DA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320B1758-E4E8-F20C-F1C6-B0FCEC9DF4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04" y="779089"/>
            <a:ext cx="9144000" cy="6043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78085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4664"/>
            <a:ext cx="107504" cy="576064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395953"/>
            <a:ext cx="3467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申报</a:t>
            </a:r>
            <a:r>
              <a:rPr lang="en-US" altLang="zh-CN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上传附件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8059" y="6453336"/>
            <a:ext cx="646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北京美迪康信息咨询有限公司</a:t>
            </a:r>
            <a:r>
              <a:rPr lang="zh-CN" altLang="en-US" sz="11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1100" b="1" dirty="0">
                <a:solidFill>
                  <a:schemeClr val="bg1"/>
                </a:solidFill>
                <a:latin typeface="+mj-ea"/>
                <a:ea typeface="+mj-ea"/>
              </a:rPr>
              <a:t>www.medmeeting.org / medcon@126.com / 010-89292552  </a:t>
            </a:r>
            <a:endParaRPr lang="zh-CN" altLang="en-US" sz="11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0" y="981075"/>
            <a:ext cx="9144000" cy="5543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en-US" altLang="zh-CN" sz="2000" dirty="0"/>
              <a:t>1</a:t>
            </a:r>
            <a:r>
              <a:rPr lang="zh-CN" altLang="en-US" sz="2000" dirty="0"/>
              <a:t>、附件上传请对应主要证明目录（项目信息第</a:t>
            </a:r>
            <a:r>
              <a:rPr lang="en-US" altLang="zh-CN" sz="2000" dirty="0"/>
              <a:t>8</a:t>
            </a:r>
            <a:r>
              <a:rPr lang="zh-CN" altLang="en-US" sz="2000" dirty="0"/>
              <a:t>项）</a:t>
            </a:r>
            <a:endParaRPr lang="en-US" altLang="zh-CN" sz="2000" dirty="0"/>
          </a:p>
          <a:p>
            <a:pPr lvl="0">
              <a:spcBef>
                <a:spcPct val="20000"/>
              </a:spcBef>
              <a:defRPr/>
            </a:pPr>
            <a:r>
              <a:rPr lang="en-US" altLang="zh-CN" sz="2000" dirty="0"/>
              <a:t>2</a:t>
            </a:r>
            <a:r>
              <a:rPr lang="zh-CN" altLang="en-US" sz="2000" dirty="0"/>
              <a:t>、上传的附件最好是使用对应证明目录中的序号</a:t>
            </a:r>
            <a:endParaRPr lang="en-US" altLang="zh-CN" sz="2000" dirty="0"/>
          </a:p>
          <a:p>
            <a:pPr lvl="0">
              <a:spcBef>
                <a:spcPct val="20000"/>
              </a:spcBef>
              <a:defRPr/>
            </a:pPr>
            <a:r>
              <a:rPr lang="en-US" altLang="zh-CN" sz="2000" dirty="0"/>
              <a:t>					</a:t>
            </a:r>
            <a:endParaRPr lang="zh-CN" alt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C3357255-EFCD-FAA1-A913-30F3BEAC726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0072" y="3482201"/>
            <a:ext cx="3680517" cy="1304286"/>
          </a:xfrm>
          <a:prstGeom prst="rect">
            <a:avLst/>
          </a:prstGeom>
        </p:spPr>
      </p:pic>
      <p:pic>
        <p:nvPicPr>
          <p:cNvPr id="18" name="图片 17">
            <a:extLst>
              <a:ext uri="{FF2B5EF4-FFF2-40B4-BE49-F238E27FC236}">
                <a16:creationId xmlns:a16="http://schemas.microsoft.com/office/drawing/2014/main" id="{435395CF-5B1E-D05A-9FF0-DD1F823D7C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640827"/>
            <a:ext cx="9144000" cy="5120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81746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4664"/>
            <a:ext cx="107504" cy="576064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395953"/>
            <a:ext cx="551946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申报</a:t>
            </a:r>
            <a:r>
              <a:rPr lang="en-US" altLang="zh-CN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上报（不完整信息）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8059" y="6453336"/>
            <a:ext cx="646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北京美迪康信息咨询有限公司</a:t>
            </a:r>
            <a:r>
              <a:rPr lang="zh-CN" altLang="en-US" sz="11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1100" b="1" dirty="0">
                <a:solidFill>
                  <a:schemeClr val="bg1"/>
                </a:solidFill>
                <a:latin typeface="+mj-ea"/>
                <a:ea typeface="+mj-ea"/>
              </a:rPr>
              <a:t>www.medmeeting.org / medcon@126.com / 010-89292552  </a:t>
            </a:r>
            <a:endParaRPr lang="zh-CN" altLang="en-US" sz="11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0" y="981075"/>
            <a:ext cx="9144000" cy="5543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  <a:defRPr/>
            </a:pPr>
            <a:endParaRPr lang="en-US" altLang="zh-CN" sz="2000" noProof="0" dirty="0"/>
          </a:p>
          <a:p>
            <a:pPr lvl="0">
              <a:spcBef>
                <a:spcPct val="20000"/>
              </a:spcBef>
              <a:defRPr/>
            </a:pPr>
            <a:endParaRPr kumimoji="0" lang="en-US" altLang="zh-CN" sz="2000" b="0" i="0" u="none" strike="noStrike" kern="1200" cap="none" spc="0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20000"/>
              </a:spcBef>
              <a:defRPr/>
            </a:pPr>
            <a:endParaRPr lang="en-US" altLang="zh-CN" sz="2000" noProof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>
              <a:spcBef>
                <a:spcPct val="20000"/>
              </a:spcBef>
              <a:defRPr/>
            </a:pPr>
            <a:endParaRPr kumimoji="0" lang="en-US" altLang="zh-CN" sz="2000" b="0" i="0" u="none" strike="noStrike" kern="1200" cap="none" spc="0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20000"/>
              </a:spcBef>
              <a:defRPr/>
            </a:pPr>
            <a:endParaRPr lang="en-US" altLang="zh-CN" sz="2000" noProof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>
              <a:spcBef>
                <a:spcPct val="20000"/>
              </a:spcBef>
              <a:defRPr/>
            </a:pPr>
            <a:endParaRPr kumimoji="0" lang="en-US" altLang="zh-CN" sz="2000" b="0" i="0" u="none" strike="noStrike" kern="1200" cap="none" spc="0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20000"/>
              </a:spcBef>
              <a:defRPr/>
            </a:pPr>
            <a:endParaRPr lang="en-US" altLang="zh-CN" sz="2000" noProof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3C98145-AF2D-A434-A308-12672600A11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354" y="1196752"/>
            <a:ext cx="9144000" cy="2037888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AC208236-B75E-C753-BAB2-C1F8AF3612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678" y="3177896"/>
            <a:ext cx="9144000" cy="2375128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AE8BDC12-84DE-DB42-2E41-67F733CC93B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354" y="4985911"/>
            <a:ext cx="9144000" cy="1476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7669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4664"/>
            <a:ext cx="107504" cy="576064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395953"/>
            <a:ext cx="51090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申报</a:t>
            </a:r>
            <a:r>
              <a:rPr lang="en-US" altLang="zh-CN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上报（信息完整）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8059" y="6453336"/>
            <a:ext cx="646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北京美迪康信息咨询有限公司</a:t>
            </a:r>
            <a:r>
              <a:rPr lang="zh-CN" altLang="en-US" sz="11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1100" b="1" dirty="0">
                <a:solidFill>
                  <a:schemeClr val="bg1"/>
                </a:solidFill>
                <a:latin typeface="+mj-ea"/>
                <a:ea typeface="+mj-ea"/>
              </a:rPr>
              <a:t>www.medmeeting.org / medcon@126.com / 010-89292552  </a:t>
            </a:r>
            <a:endParaRPr lang="zh-CN" altLang="en-US" sz="11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-9019" y="648731"/>
            <a:ext cx="9144000" cy="5543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  <a:defRPr/>
            </a:pPr>
            <a:endParaRPr lang="en-US" altLang="zh-CN" sz="2000" noProof="0" dirty="0"/>
          </a:p>
          <a:p>
            <a:pPr lvl="0">
              <a:spcBef>
                <a:spcPct val="20000"/>
              </a:spcBef>
              <a:defRPr/>
            </a:pPr>
            <a:r>
              <a:rPr lang="zh-CN" altLang="en-US" sz="2000" noProof="0" dirty="0"/>
              <a:t>确保项目完整后进行上报</a:t>
            </a:r>
            <a:endParaRPr lang="en-US" altLang="zh-CN" sz="2000" noProof="0" dirty="0"/>
          </a:p>
          <a:p>
            <a:pPr lvl="0">
              <a:spcBef>
                <a:spcPct val="20000"/>
              </a:spcBef>
              <a:defRPr/>
            </a:pPr>
            <a:endParaRPr kumimoji="0" lang="en-US" altLang="zh-CN" sz="2000" b="0" i="0" u="none" strike="noStrike" kern="1200" cap="none" spc="0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20000"/>
              </a:spcBef>
              <a:defRPr/>
            </a:pPr>
            <a:endParaRPr lang="en-US" altLang="zh-CN" sz="2000" noProof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>
              <a:spcBef>
                <a:spcPct val="20000"/>
              </a:spcBef>
              <a:defRPr/>
            </a:pPr>
            <a:endParaRPr kumimoji="0" lang="en-US" altLang="zh-CN" sz="2000" b="0" i="0" u="none" strike="noStrike" kern="1200" cap="none" spc="0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20000"/>
              </a:spcBef>
              <a:defRPr/>
            </a:pPr>
            <a:endParaRPr lang="en-US" altLang="zh-CN" sz="2000" noProof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>
              <a:spcBef>
                <a:spcPct val="20000"/>
              </a:spcBef>
              <a:defRPr/>
            </a:pPr>
            <a:endParaRPr kumimoji="0" lang="en-US" altLang="zh-CN" sz="2000" b="0" i="0" u="none" strike="noStrike" kern="1200" cap="none" spc="0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20000"/>
              </a:spcBef>
              <a:defRPr/>
            </a:pPr>
            <a:endParaRPr lang="en-US" altLang="zh-CN" sz="2000" noProof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>
              <a:spcBef>
                <a:spcPct val="20000"/>
              </a:spcBef>
              <a:defRPr/>
            </a:pPr>
            <a:endParaRPr kumimoji="0" lang="en-US" altLang="zh-CN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20000"/>
              </a:spcBef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75856" y="4024032"/>
            <a:ext cx="2782920" cy="1979452"/>
          </a:xfrm>
          <a:prstGeom prst="rect">
            <a:avLst/>
          </a:prstGeom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A3F6CBD0-0AD7-9C7F-58E0-A3FB427E58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19" y="1444946"/>
            <a:ext cx="9144000" cy="25645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20090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4664"/>
            <a:ext cx="107504" cy="576064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395953"/>
            <a:ext cx="3467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申报</a:t>
            </a:r>
            <a:r>
              <a:rPr lang="en-US" altLang="zh-CN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上报成功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8059" y="6453336"/>
            <a:ext cx="646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北京美迪康信息咨询有限公司</a:t>
            </a:r>
            <a:r>
              <a:rPr lang="zh-CN" altLang="en-US" sz="11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1100" b="1" dirty="0">
                <a:solidFill>
                  <a:schemeClr val="bg1"/>
                </a:solidFill>
                <a:latin typeface="+mj-ea"/>
                <a:ea typeface="+mj-ea"/>
              </a:rPr>
              <a:t>www.medmeeting.org / medcon@126.com / 010-89292552  </a:t>
            </a:r>
            <a:endParaRPr lang="zh-CN" altLang="en-US" sz="11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0" y="981075"/>
            <a:ext cx="9144000" cy="5543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  <a:defRPr/>
            </a:pPr>
            <a:endParaRPr lang="en-US" altLang="zh-CN" sz="2000" noProof="0" dirty="0"/>
          </a:p>
          <a:p>
            <a:pPr lvl="0">
              <a:spcBef>
                <a:spcPct val="20000"/>
              </a:spcBef>
              <a:defRPr/>
            </a:pPr>
            <a:r>
              <a:rPr lang="zh-CN" altLang="en-US" sz="2000" dirty="0"/>
              <a:t>上报成功的项目在“已上报项目”查看，并且可以申请退回。</a:t>
            </a:r>
            <a:endParaRPr lang="en-US" altLang="zh-CN" sz="2000" dirty="0"/>
          </a:p>
          <a:p>
            <a:pPr lvl="0">
              <a:spcBef>
                <a:spcPct val="20000"/>
              </a:spcBef>
              <a:defRPr/>
            </a:pPr>
            <a:endParaRPr lang="en-US" altLang="zh-CN" sz="2000" noProof="0" dirty="0"/>
          </a:p>
          <a:p>
            <a:pPr lvl="0">
              <a:spcBef>
                <a:spcPct val="20000"/>
              </a:spcBef>
              <a:defRPr/>
            </a:pPr>
            <a:endParaRPr lang="en-US" altLang="zh-CN" sz="2000" dirty="0"/>
          </a:p>
          <a:p>
            <a:pPr lvl="0">
              <a:spcBef>
                <a:spcPct val="20000"/>
              </a:spcBef>
              <a:defRPr/>
            </a:pPr>
            <a:endParaRPr lang="en-US" altLang="zh-CN" sz="2000" noProof="0" dirty="0"/>
          </a:p>
          <a:p>
            <a:pPr lvl="0">
              <a:spcBef>
                <a:spcPct val="20000"/>
              </a:spcBef>
              <a:defRPr/>
            </a:pPr>
            <a:endParaRPr lang="en-US" altLang="zh-CN" sz="2000" dirty="0"/>
          </a:p>
          <a:p>
            <a:pPr lvl="0">
              <a:spcBef>
                <a:spcPct val="20000"/>
              </a:spcBef>
              <a:defRPr/>
            </a:pPr>
            <a:endParaRPr lang="en-US" altLang="zh-CN" sz="2000" noProof="0" dirty="0"/>
          </a:p>
          <a:p>
            <a:pPr lvl="0">
              <a:spcBef>
                <a:spcPct val="20000"/>
              </a:spcBef>
              <a:defRPr/>
            </a:pPr>
            <a:endParaRPr lang="en-US" altLang="zh-CN" sz="2000" dirty="0"/>
          </a:p>
          <a:p>
            <a:pPr lvl="0">
              <a:spcBef>
                <a:spcPct val="20000"/>
              </a:spcBef>
              <a:defRPr/>
            </a:pPr>
            <a:endParaRPr lang="en-US" altLang="zh-CN" sz="2000" noProof="0" dirty="0"/>
          </a:p>
          <a:p>
            <a:pPr lvl="0">
              <a:spcBef>
                <a:spcPct val="20000"/>
              </a:spcBef>
              <a:defRPr/>
            </a:pPr>
            <a:endParaRPr lang="en-US" altLang="zh-CN" sz="2000" noProof="0" dirty="0"/>
          </a:p>
          <a:p>
            <a:pPr lvl="0">
              <a:spcBef>
                <a:spcPct val="20000"/>
              </a:spcBef>
              <a:defRPr/>
            </a:pPr>
            <a:r>
              <a:rPr lang="zh-CN" altLang="en-US" sz="2000" noProof="0" dirty="0"/>
              <a:t>申请了退回的项目</a:t>
            </a:r>
            <a:endParaRPr lang="en-US" altLang="zh-CN" sz="2000" noProof="0" dirty="0"/>
          </a:p>
          <a:p>
            <a:pPr lvl="0">
              <a:spcBef>
                <a:spcPct val="20000"/>
              </a:spcBef>
              <a:defRPr/>
            </a:pPr>
            <a:endParaRPr kumimoji="0" lang="en-US" altLang="zh-CN" sz="2000" b="0" i="0" u="none" strike="noStrike" kern="1200" cap="none" spc="0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20000"/>
              </a:spcBef>
              <a:defRPr/>
            </a:pPr>
            <a:endParaRPr lang="en-US" altLang="zh-CN" sz="2000" noProof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>
              <a:spcBef>
                <a:spcPct val="20000"/>
              </a:spcBef>
              <a:defRPr/>
            </a:pPr>
            <a:endParaRPr kumimoji="0" lang="en-US" altLang="zh-CN" sz="2000" b="0" i="0" u="none" strike="noStrike" kern="1200" cap="none" spc="0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20000"/>
              </a:spcBef>
              <a:defRPr/>
            </a:pPr>
            <a:endParaRPr lang="en-US" altLang="zh-CN" sz="2000" noProof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lvl="0">
              <a:spcBef>
                <a:spcPct val="20000"/>
              </a:spcBef>
              <a:defRPr/>
            </a:pPr>
            <a:endParaRPr kumimoji="0" lang="en-US" altLang="zh-CN" sz="2000" b="0" i="0" u="none" strike="noStrike" kern="1200" cap="none" spc="0" normalizeH="0" baseline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>
              <a:spcBef>
                <a:spcPct val="20000"/>
              </a:spcBef>
              <a:defRPr/>
            </a:pPr>
            <a:endParaRPr lang="en-US" altLang="zh-CN" sz="2000" noProof="0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C0A4B2BC-FE34-41A0-AB6B-1225E8CB4337}"/>
              </a:ext>
            </a:extLst>
          </p:cNvPr>
          <p:cNvSpPr/>
          <p:nvPr/>
        </p:nvSpPr>
        <p:spPr>
          <a:xfrm>
            <a:off x="867099" y="1725728"/>
            <a:ext cx="7089277" cy="47913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512F31BE-6F19-6B78-2B21-09B13A03C3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1687" y="1740627"/>
            <a:ext cx="9144000" cy="2943451"/>
          </a:xfrm>
          <a:prstGeom prst="rect">
            <a:avLst/>
          </a:prstGeom>
        </p:spPr>
      </p:pic>
      <p:pic>
        <p:nvPicPr>
          <p:cNvPr id="12" name="图片 11">
            <a:extLst>
              <a:ext uri="{FF2B5EF4-FFF2-40B4-BE49-F238E27FC236}">
                <a16:creationId xmlns:a16="http://schemas.microsoft.com/office/drawing/2014/main" id="{56591CD3-0FAF-811B-5F77-51D47DBB33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1357" y="4985792"/>
            <a:ext cx="6840760" cy="1872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6198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4664"/>
            <a:ext cx="107504" cy="576064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395953"/>
            <a:ext cx="3877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申报</a:t>
            </a:r>
            <a:r>
              <a:rPr lang="en-US" altLang="zh-CN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查看推荐书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8059" y="6453336"/>
            <a:ext cx="646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北京美迪康信息咨询有限公司</a:t>
            </a:r>
            <a:r>
              <a:rPr lang="zh-CN" altLang="en-US" sz="11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1100" b="1" dirty="0">
                <a:solidFill>
                  <a:schemeClr val="bg1"/>
                </a:solidFill>
                <a:latin typeface="+mj-ea"/>
                <a:ea typeface="+mj-ea"/>
              </a:rPr>
              <a:t>www.medmeeting.org / medcon@126.com / 010-89292552  </a:t>
            </a:r>
            <a:endParaRPr lang="zh-CN" altLang="en-US" sz="11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0" y="981075"/>
            <a:ext cx="9144000" cy="5543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zh-CN" altLang="en-US" sz="2000" dirty="0"/>
              <a:t>根据项目内容生成的文档称为推荐书（一个</a:t>
            </a:r>
            <a:r>
              <a:rPr lang="en-US" altLang="zh-CN" sz="2000" dirty="0"/>
              <a:t>pdf</a:t>
            </a:r>
            <a:r>
              <a:rPr lang="zh-CN" altLang="en-US" sz="2000" dirty="0"/>
              <a:t>文档）</a:t>
            </a:r>
            <a:endParaRPr lang="en-US" altLang="zh-CN" sz="2000" dirty="0"/>
          </a:p>
          <a:p>
            <a:pPr lvl="0">
              <a:spcBef>
                <a:spcPct val="20000"/>
              </a:spcBef>
              <a:defRPr/>
            </a:pPr>
            <a:r>
              <a:rPr lang="zh-CN" altLang="en-US" sz="2000" dirty="0"/>
              <a:t>未上报到瑞华基金会的推荐书没有水印（左图）。</a:t>
            </a:r>
            <a:endParaRPr lang="en-US" altLang="zh-CN" sz="2000" dirty="0"/>
          </a:p>
          <a:p>
            <a:pPr lvl="0">
              <a:spcBef>
                <a:spcPct val="20000"/>
              </a:spcBef>
              <a:defRPr/>
            </a:pPr>
            <a:r>
              <a:rPr lang="zh-CN" altLang="en-US" sz="2000" b="1" dirty="0">
                <a:solidFill>
                  <a:srgbClr val="FF0000"/>
                </a:solidFill>
              </a:rPr>
              <a:t>已通过形审的推荐书有水印</a:t>
            </a:r>
            <a:r>
              <a:rPr lang="zh-CN" altLang="en-US" sz="2000" dirty="0"/>
              <a:t>（右图）</a:t>
            </a:r>
            <a:endParaRPr lang="en-US" altLang="zh-CN" sz="2000" dirty="0"/>
          </a:p>
          <a:p>
            <a:pPr lvl="0">
              <a:spcBef>
                <a:spcPct val="20000"/>
              </a:spcBef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36F900DC-680D-CCA2-020D-AAD773B69B9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9975" y="2265568"/>
            <a:ext cx="3703730" cy="4149080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582A5BF7-C1A3-A2BF-99CC-7A84C4BA65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4268" y="2140169"/>
            <a:ext cx="4515577" cy="42744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86453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4664"/>
            <a:ext cx="107504" cy="576064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395953"/>
            <a:ext cx="26468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如何出现水印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8059" y="6453336"/>
            <a:ext cx="646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北京美迪康信息咨询有限公司</a:t>
            </a:r>
            <a:r>
              <a:rPr lang="zh-CN" altLang="en-US" sz="11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1100" b="1" dirty="0">
                <a:solidFill>
                  <a:schemeClr val="bg1"/>
                </a:solidFill>
                <a:latin typeface="+mj-ea"/>
                <a:ea typeface="+mj-ea"/>
              </a:rPr>
              <a:t>www.medmeeting.org / medcon@126.com / 010-89292552  </a:t>
            </a:r>
            <a:endParaRPr lang="zh-CN" altLang="en-US" sz="11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0" y="981075"/>
            <a:ext cx="9144000" cy="5543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en-US" altLang="zh-CN" sz="2000" dirty="0"/>
              <a:t>1</a:t>
            </a:r>
            <a:r>
              <a:rPr lang="zh-CN" altLang="en-US" sz="2000" dirty="0"/>
              <a:t>、通过瑞华基金会的形式审查就会出现水印</a:t>
            </a:r>
            <a:endParaRPr lang="en-US" altLang="zh-CN" sz="2000" dirty="0"/>
          </a:p>
        </p:txBody>
      </p:sp>
    </p:spTree>
    <p:extLst>
      <p:ext uri="{BB962C8B-B14F-4D97-AF65-F5344CB8AC3E}">
        <p14:creationId xmlns:p14="http://schemas.microsoft.com/office/powerpoint/2010/main" val="42714532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4664"/>
            <a:ext cx="107504" cy="576064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395953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登录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8059" y="6453336"/>
            <a:ext cx="646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北京美迪康信息咨询有限公司</a:t>
            </a:r>
            <a:r>
              <a:rPr lang="zh-CN" altLang="en-US" sz="11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1100" b="1" dirty="0">
                <a:solidFill>
                  <a:schemeClr val="bg1"/>
                </a:solidFill>
                <a:latin typeface="+mj-ea"/>
                <a:ea typeface="+mj-ea"/>
              </a:rPr>
              <a:t>www.medmeeting.org / medcon@126.com / 010-89292552  </a:t>
            </a:r>
            <a:endParaRPr lang="zh-CN" altLang="en-US" sz="11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3275857" y="1623753"/>
            <a:ext cx="5544616" cy="2669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indent="-342900">
              <a:spcBef>
                <a:spcPct val="20000"/>
              </a:spcBef>
              <a:defRPr/>
            </a:pPr>
            <a:r>
              <a:rPr lang="zh-CN" altLang="en-US" sz="32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网址：</a:t>
            </a:r>
            <a:endParaRPr lang="en-US" altLang="zh-CN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en-US" altLang="zh-CN" sz="2800" b="1" dirty="0">
                <a:solidFill>
                  <a:srgbClr val="0070C0"/>
                </a:solidFill>
                <a:latin typeface="+mj-ea"/>
                <a:ea typeface="+mj-ea"/>
              </a:rPr>
              <a:t>https://ruihua.medmeeting.org</a:t>
            </a:r>
            <a:endParaRPr lang="en-US" altLang="zh-CN" sz="2800" b="1" dirty="0">
              <a:solidFill>
                <a:srgbClr val="0070C0"/>
              </a:solidFill>
              <a:latin typeface="+mj-ea"/>
            </a:endParaRPr>
          </a:p>
          <a:p>
            <a:pPr marL="342900" indent="-342900">
              <a:spcBef>
                <a:spcPct val="20000"/>
              </a:spcBef>
              <a:defRPr/>
            </a:pPr>
            <a:r>
              <a:rPr lang="zh-CN" altLang="en-US" sz="3200" b="1" dirty="0">
                <a:solidFill>
                  <a:srgbClr val="FF0000"/>
                </a:solidFill>
              </a:rPr>
              <a:t>账号和密码请向推荐单位的负责人索取</a:t>
            </a:r>
            <a:endParaRPr lang="zh-CN" alt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C3D72BE-9160-4D76-8AC5-D81E996390C9}"/>
              </a:ext>
            </a:extLst>
          </p:cNvPr>
          <p:cNvSpPr txBox="1"/>
          <p:nvPr/>
        </p:nvSpPr>
        <p:spPr>
          <a:xfrm>
            <a:off x="127179" y="1038602"/>
            <a:ext cx="5452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1</a:t>
            </a:r>
            <a:r>
              <a:rPr lang="zh-CN" altLang="en-US" sz="2800" b="1" dirty="0"/>
              <a:t>、打开网址，输入账号密码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3BA60BA-F238-4AD1-9391-54C6A20105E2}"/>
              </a:ext>
            </a:extLst>
          </p:cNvPr>
          <p:cNvSpPr txBox="1"/>
          <p:nvPr/>
        </p:nvSpPr>
        <p:spPr>
          <a:xfrm>
            <a:off x="127179" y="4290486"/>
            <a:ext cx="545210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b="1" dirty="0"/>
              <a:t>2</a:t>
            </a:r>
            <a:r>
              <a:rPr lang="zh-CN" altLang="en-US" sz="2800" b="1" dirty="0"/>
              <a:t>、登录成功出现弹框</a:t>
            </a:r>
          </a:p>
        </p:txBody>
      </p:sp>
      <p:sp>
        <p:nvSpPr>
          <p:cNvPr id="10" name="内容占位符 2">
            <a:extLst>
              <a:ext uri="{FF2B5EF4-FFF2-40B4-BE49-F238E27FC236}">
                <a16:creationId xmlns:a16="http://schemas.microsoft.com/office/drawing/2014/main" id="{C37CEFC9-54C9-452A-B3E5-E387DD0562FB}"/>
              </a:ext>
            </a:extLst>
          </p:cNvPr>
          <p:cNvSpPr txBox="1">
            <a:spLocks/>
          </p:cNvSpPr>
          <p:nvPr/>
        </p:nvSpPr>
        <p:spPr>
          <a:xfrm>
            <a:off x="255982" y="4813707"/>
            <a:ext cx="3816424" cy="13895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spcBef>
                <a:spcPct val="20000"/>
              </a:spcBef>
              <a:defRPr/>
            </a:pPr>
            <a:r>
              <a:rPr lang="zh-CN" altLang="en-US" dirty="0"/>
              <a:t>账号主体是申报用户</a:t>
            </a:r>
            <a:endParaRPr lang="en-US" altLang="zh-CN" dirty="0"/>
          </a:p>
          <a:p>
            <a:pPr>
              <a:spcBef>
                <a:spcPct val="20000"/>
              </a:spcBef>
              <a:defRPr/>
            </a:pPr>
            <a:r>
              <a:rPr lang="zh-CN" altLang="en-US" dirty="0"/>
              <a:t>所以登录成功的时候出现的是：</a:t>
            </a:r>
            <a:endParaRPr lang="en-US" altLang="zh-CN" dirty="0"/>
          </a:p>
          <a:p>
            <a:pPr>
              <a:spcBef>
                <a:spcPct val="20000"/>
              </a:spcBef>
              <a:defRPr/>
            </a:pP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单位名称</a:t>
            </a:r>
            <a:r>
              <a:rPr lang="en-US" altLang="zh-CN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联系人姓名</a:t>
            </a:r>
            <a:r>
              <a:rPr lang="en-US" altLang="zh-CN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+</a:t>
            </a:r>
            <a:r>
              <a:rPr lang="zh-CN" altLang="en-US" b="1" dirty="0">
                <a:solidFill>
                  <a:srgbClr val="FF0000"/>
                </a:solidFill>
                <a:latin typeface="宋体" panose="02010600030101010101" pitchFamily="2" charset="-122"/>
                <a:ea typeface="宋体" panose="02010600030101010101" pitchFamily="2" charset="-122"/>
              </a:rPr>
              <a:t>登录成功！</a:t>
            </a: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AB2C163-12BB-C1DF-30E5-4E57129288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4407" y="4166122"/>
            <a:ext cx="3716635" cy="2037151"/>
          </a:xfrm>
          <a:prstGeom prst="rect">
            <a:avLst/>
          </a:prstGeom>
        </p:spPr>
      </p:pic>
      <p:pic>
        <p:nvPicPr>
          <p:cNvPr id="13" name="图片 12">
            <a:extLst>
              <a:ext uri="{FF2B5EF4-FFF2-40B4-BE49-F238E27FC236}">
                <a16:creationId xmlns:a16="http://schemas.microsoft.com/office/drawing/2014/main" id="{C6B8B2F0-468F-CD00-25F0-56406DF5B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536" y="1504470"/>
            <a:ext cx="2742232" cy="25457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34825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4664"/>
            <a:ext cx="107504" cy="576064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395953"/>
            <a:ext cx="10054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首页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8059" y="6453336"/>
            <a:ext cx="646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北京美迪康信息咨询有限公司</a:t>
            </a:r>
            <a:r>
              <a:rPr lang="zh-CN" altLang="en-US" sz="11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1100" b="1" dirty="0">
                <a:solidFill>
                  <a:schemeClr val="bg1"/>
                </a:solidFill>
                <a:latin typeface="+mj-ea"/>
                <a:ea typeface="+mj-ea"/>
              </a:rPr>
              <a:t>www.medmeeting.org / medcon@126.com / 010-89292552  </a:t>
            </a:r>
            <a:endParaRPr lang="zh-CN" altLang="en-US" sz="11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0" y="981075"/>
            <a:ext cx="9144000" cy="5543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  <a:defRPr/>
            </a:pPr>
            <a:r>
              <a:rPr lang="en-US" altLang="zh-CN" sz="2000" dirty="0"/>
              <a:t>1</a:t>
            </a:r>
            <a:r>
              <a:rPr lang="zh-CN" altLang="en-US" sz="2000" dirty="0"/>
              <a:t>、登录成功后跳转到申报中心首页</a:t>
            </a:r>
            <a:endParaRPr lang="en-US" altLang="zh-CN" sz="2000" dirty="0"/>
          </a:p>
          <a:p>
            <a:pPr lvl="0">
              <a:spcBef>
                <a:spcPct val="20000"/>
              </a:spcBef>
              <a:defRPr/>
            </a:pPr>
            <a:r>
              <a:rPr lang="en-US" altLang="zh-CN" sz="2000" dirty="0"/>
              <a:t>2</a:t>
            </a:r>
            <a:r>
              <a:rPr lang="zh-CN" altLang="en-US" sz="2000" dirty="0"/>
              <a:t>、完善账号信息</a:t>
            </a:r>
            <a:endParaRPr lang="en-US" altLang="zh-CN" sz="2000" dirty="0"/>
          </a:p>
          <a:p>
            <a:pPr lvl="0">
              <a:spcBef>
                <a:spcPct val="20000"/>
              </a:spcBef>
              <a:defRPr/>
            </a:pPr>
            <a:r>
              <a:rPr lang="en-US" altLang="zh-CN" sz="2000" dirty="0"/>
              <a:t>3</a:t>
            </a:r>
            <a:r>
              <a:rPr lang="zh-CN" altLang="en-US" sz="2000" dirty="0"/>
              <a:t>、请关注您的截止日期</a:t>
            </a:r>
            <a:endParaRPr lang="en-US" altLang="zh-CN" sz="2000" dirty="0"/>
          </a:p>
          <a:p>
            <a:pPr lvl="0">
              <a:spcBef>
                <a:spcPct val="20000"/>
              </a:spcBef>
              <a:defRPr/>
            </a:pPr>
            <a:endParaRPr lang="zh-CN" alt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70CB7E75-90F0-813B-3EB1-B796842AB4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" y="2348880"/>
            <a:ext cx="9144000" cy="33018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09091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4664"/>
            <a:ext cx="107504" cy="576064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395953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填报须知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8059" y="6453336"/>
            <a:ext cx="646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北京美迪康信息咨询有限公司</a:t>
            </a:r>
            <a:r>
              <a:rPr lang="zh-CN" altLang="en-US" sz="11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1100" b="1" dirty="0">
                <a:solidFill>
                  <a:schemeClr val="bg1"/>
                </a:solidFill>
                <a:latin typeface="+mj-ea"/>
                <a:ea typeface="+mj-ea"/>
              </a:rPr>
              <a:t>www.medmeeting.org / medcon@126.com / 010-89292552  </a:t>
            </a:r>
            <a:endParaRPr lang="zh-CN" altLang="en-US" sz="11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0" y="981075"/>
            <a:ext cx="9144000" cy="5543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  <a:defRPr/>
            </a:pPr>
            <a:endParaRPr lang="en-US" altLang="zh-CN" sz="2000" dirty="0"/>
          </a:p>
          <a:p>
            <a:pPr lvl="0">
              <a:spcBef>
                <a:spcPct val="20000"/>
              </a:spcBef>
              <a:defRPr/>
            </a:pPr>
            <a:endParaRPr lang="en-US" altLang="zh-CN" sz="2000" dirty="0"/>
          </a:p>
          <a:p>
            <a:pPr>
              <a:spcBef>
                <a:spcPct val="20000"/>
              </a:spcBef>
              <a:defRPr/>
            </a:pPr>
            <a:endParaRPr lang="zh-CN" alt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82D72AC6-7288-27A3-B2FE-C39FDC785B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88" y="1759958"/>
            <a:ext cx="9144000" cy="4116967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6BE9D149-6443-C57A-9118-99950838C57F}"/>
              </a:ext>
            </a:extLst>
          </p:cNvPr>
          <p:cNvSpPr txBox="1"/>
          <p:nvPr/>
        </p:nvSpPr>
        <p:spPr>
          <a:xfrm>
            <a:off x="-50975" y="1205469"/>
            <a:ext cx="51090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2400" dirty="0"/>
              <a:t>请先阅读填报须知，然后再申报项目</a:t>
            </a:r>
          </a:p>
        </p:txBody>
      </p:sp>
    </p:spTree>
    <p:extLst>
      <p:ext uri="{BB962C8B-B14F-4D97-AF65-F5344CB8AC3E}">
        <p14:creationId xmlns:p14="http://schemas.microsoft.com/office/powerpoint/2010/main" val="20553846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4664"/>
            <a:ext cx="107504" cy="576064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395953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我的账号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8059" y="6453336"/>
            <a:ext cx="646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北京美迪康信息咨询有限公司</a:t>
            </a:r>
            <a:r>
              <a:rPr lang="zh-CN" altLang="en-US" sz="11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1100" b="1" dirty="0">
                <a:solidFill>
                  <a:schemeClr val="bg1"/>
                </a:solidFill>
                <a:latin typeface="+mj-ea"/>
                <a:ea typeface="+mj-ea"/>
              </a:rPr>
              <a:t>www.medmeeting.org / medcon@126.com / 010-89292552  </a:t>
            </a:r>
            <a:endParaRPr lang="zh-CN" altLang="en-US" sz="11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0" y="981075"/>
            <a:ext cx="9144000" cy="5543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  <a:defRPr/>
            </a:pPr>
            <a:endParaRPr lang="en-US" altLang="zh-CN" sz="2000" dirty="0"/>
          </a:p>
          <a:p>
            <a:pPr lvl="0">
              <a:spcBef>
                <a:spcPct val="20000"/>
              </a:spcBef>
              <a:defRPr/>
            </a:pPr>
            <a:endParaRPr lang="en-US" altLang="zh-CN" sz="2000" dirty="0"/>
          </a:p>
          <a:p>
            <a:pPr>
              <a:spcBef>
                <a:spcPct val="20000"/>
              </a:spcBef>
              <a:defRPr/>
            </a:pPr>
            <a:endParaRPr lang="zh-CN" alt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90805D06-38C1-09C1-7BD7-8F4713B177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205" y="1012765"/>
            <a:ext cx="7502951" cy="489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8369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4664"/>
            <a:ext cx="107504" cy="576064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395953"/>
            <a:ext cx="18261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修改密码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8059" y="6453336"/>
            <a:ext cx="646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北京美迪康信息咨询有限公司</a:t>
            </a:r>
            <a:r>
              <a:rPr lang="zh-CN" altLang="en-US" sz="11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1100" b="1" dirty="0">
                <a:solidFill>
                  <a:schemeClr val="bg1"/>
                </a:solidFill>
                <a:latin typeface="+mj-ea"/>
                <a:ea typeface="+mj-ea"/>
              </a:rPr>
              <a:t>www.medmeeting.org / medcon@126.com / 010-89292552  </a:t>
            </a:r>
            <a:endParaRPr lang="zh-CN" altLang="en-US" sz="11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0" y="981075"/>
            <a:ext cx="9144000" cy="55435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spcBef>
                <a:spcPct val="20000"/>
              </a:spcBef>
              <a:defRPr/>
            </a:pPr>
            <a:endParaRPr lang="en-US" altLang="zh-CN" sz="2000" dirty="0"/>
          </a:p>
          <a:p>
            <a:pPr lvl="0">
              <a:spcBef>
                <a:spcPct val="20000"/>
              </a:spcBef>
              <a:defRPr/>
            </a:pPr>
            <a:endParaRPr lang="en-US" altLang="zh-CN" sz="2000" dirty="0"/>
          </a:p>
          <a:p>
            <a:pPr>
              <a:spcBef>
                <a:spcPct val="20000"/>
              </a:spcBef>
              <a:defRPr/>
            </a:pPr>
            <a:endParaRPr lang="zh-CN" altLang="en-US" sz="3200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marR="0" lvl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zh-CN" alt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95000"/>
                  <a:lumOff val="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" name="图片 8">
            <a:extLst>
              <a:ext uri="{FF2B5EF4-FFF2-40B4-BE49-F238E27FC236}">
                <a16:creationId xmlns:a16="http://schemas.microsoft.com/office/drawing/2014/main" id="{6F13381B-682D-F922-4C5E-3D9A015706F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17638"/>
            <a:ext cx="9144000" cy="4222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04306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4664"/>
            <a:ext cx="107504" cy="576064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395953"/>
            <a:ext cx="38779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申报</a:t>
            </a:r>
            <a:r>
              <a:rPr lang="en-US" altLang="zh-CN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添加新项目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8059" y="6453336"/>
            <a:ext cx="646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北京美迪康信息咨询有限公司</a:t>
            </a:r>
            <a:r>
              <a:rPr lang="zh-CN" altLang="en-US" sz="11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1100" b="1" dirty="0">
                <a:solidFill>
                  <a:schemeClr val="bg1"/>
                </a:solidFill>
                <a:latin typeface="+mj-ea"/>
                <a:ea typeface="+mj-ea"/>
              </a:rPr>
              <a:t>www.medmeeting.org / medcon@126.com / 010-89292552  </a:t>
            </a:r>
            <a:endParaRPr lang="zh-CN" altLang="en-US" sz="11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id="{E0CF1D95-D2EC-AB57-291C-DCF928CDC38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" y="1061362"/>
            <a:ext cx="9144000" cy="2394516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id="{55ED5F94-0C1D-F046-2B32-3EE3A3902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84" y="3455878"/>
            <a:ext cx="9144000" cy="22210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4192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4664"/>
            <a:ext cx="107504" cy="576064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395953"/>
            <a:ext cx="65453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申报</a:t>
            </a:r>
            <a:r>
              <a:rPr lang="en-US" altLang="zh-CN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添加新项目</a:t>
            </a:r>
            <a:r>
              <a:rPr lang="en-US" altLang="zh-CN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-</a:t>
            </a:r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添加基本情况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8059" y="6453336"/>
            <a:ext cx="646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北京美迪康信息咨询有限公司</a:t>
            </a:r>
            <a:r>
              <a:rPr lang="zh-CN" altLang="en-US" sz="11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1100" b="1" dirty="0">
                <a:solidFill>
                  <a:schemeClr val="bg1"/>
                </a:solidFill>
                <a:latin typeface="+mj-ea"/>
                <a:ea typeface="+mj-ea"/>
              </a:rPr>
              <a:t>www.medmeeting.org / medcon@126.com / 010-89292552  </a:t>
            </a:r>
            <a:endParaRPr lang="zh-CN" altLang="en-US" sz="11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74E034F7-6773-4EE7-5C3C-88A5902AA92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80728"/>
            <a:ext cx="4942309" cy="5157192"/>
          </a:xfrm>
          <a:prstGeom prst="rect">
            <a:avLst/>
          </a:prstGeom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0E7070A7-6AF3-8132-F4D5-3BBBE6CF09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91177" y="3867993"/>
            <a:ext cx="5352823" cy="2427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65025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0" y="404664"/>
            <a:ext cx="107504" cy="576064"/>
          </a:xfrm>
          <a:prstGeom prst="rect">
            <a:avLst/>
          </a:prstGeom>
          <a:solidFill>
            <a:srgbClr val="004DA0"/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TextBox 2"/>
          <p:cNvSpPr txBox="1"/>
          <p:nvPr/>
        </p:nvSpPr>
        <p:spPr>
          <a:xfrm>
            <a:off x="107504" y="395953"/>
            <a:ext cx="346761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申报</a:t>
            </a:r>
            <a:r>
              <a:rPr lang="en-US" altLang="zh-CN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——</a:t>
            </a:r>
            <a:r>
              <a:rPr lang="zh-CN" altLang="en-US" sz="3200" dirty="0">
                <a:solidFill>
                  <a:srgbClr val="004DA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信息编辑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568059" y="6453336"/>
            <a:ext cx="646843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4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北京美迪康信息咨询有限公司</a:t>
            </a:r>
            <a:r>
              <a:rPr lang="zh-CN" altLang="en-US" sz="11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   </a:t>
            </a:r>
            <a:r>
              <a:rPr lang="en-US" altLang="zh-CN" sz="1100" b="1" dirty="0">
                <a:solidFill>
                  <a:schemeClr val="bg1"/>
                </a:solidFill>
                <a:latin typeface="+mj-ea"/>
                <a:ea typeface="+mj-ea"/>
              </a:rPr>
              <a:t>www.medmeeting.org / medcon@126.com / 010-89292552  </a:t>
            </a:r>
            <a:endParaRPr lang="zh-CN" altLang="en-US" sz="1100" b="1" dirty="0">
              <a:solidFill>
                <a:schemeClr val="bg1"/>
              </a:solidFill>
              <a:latin typeface="+mj-ea"/>
              <a:ea typeface="+mj-ea"/>
            </a:endParaRP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CF468BC6-523D-4229-A5F8-34179C97A4A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03973"/>
            <a:ext cx="9144000" cy="32500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96132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2374</TotalTime>
  <Words>521</Words>
  <Application>Microsoft Office PowerPoint</Application>
  <PresentationFormat>全屏显示(4:3)</PresentationFormat>
  <Paragraphs>91</Paragraphs>
  <Slides>19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24" baseType="lpstr">
      <vt:lpstr>黑体</vt:lpstr>
      <vt:lpstr>宋体</vt:lpstr>
      <vt:lpstr>Arial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</dc:creator>
  <cp:lastModifiedBy>叶 超</cp:lastModifiedBy>
  <cp:revision>221</cp:revision>
  <dcterms:created xsi:type="dcterms:W3CDTF">2016-12-19T03:17:44Z</dcterms:created>
  <dcterms:modified xsi:type="dcterms:W3CDTF">2022-09-05T09:41:03Z</dcterms:modified>
</cp:coreProperties>
</file>