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9" r:id="rId2"/>
    <p:sldId id="315" r:id="rId3"/>
    <p:sldId id="360" r:id="rId4"/>
    <p:sldId id="361" r:id="rId5"/>
    <p:sldId id="362" r:id="rId6"/>
    <p:sldId id="363" r:id="rId7"/>
    <p:sldId id="317" r:id="rId8"/>
    <p:sldId id="364" r:id="rId9"/>
    <p:sldId id="350" r:id="rId10"/>
    <p:sldId id="351" r:id="rId11"/>
    <p:sldId id="3292" r:id="rId12"/>
    <p:sldId id="3294" r:id="rId13"/>
    <p:sldId id="3295" r:id="rId14"/>
    <p:sldId id="318" r:id="rId15"/>
    <p:sldId id="353" r:id="rId16"/>
    <p:sldId id="319" r:id="rId17"/>
    <p:sldId id="324" r:id="rId18"/>
    <p:sldId id="323" r:id="rId19"/>
    <p:sldId id="34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37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82CC-C728-4151-AA45-997139FE32DA}" type="datetimeFigureOut">
              <a:rPr lang="zh-CN" altLang="en-US" smtClean="0"/>
              <a:pPr/>
              <a:t>2022-9-5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5D5ED-4879-4474-8FB8-EDCA550628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33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3D9D-E05C-40CE-8205-612352D39209}" type="datetimeFigureOut">
              <a:rPr lang="zh-CN" altLang="en-US" smtClean="0"/>
              <a:pPr/>
              <a:t>2022-9-5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11EE-AF00-4182-872D-B7A7393029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美迪康\ppt\美迪康 ppt-封面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04256" cy="6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971600" y="1916832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0" i="0" dirty="0">
                <a:solidFill>
                  <a:srgbClr val="202124"/>
                </a:solidFill>
                <a:effectLst/>
                <a:latin typeface="+mn-ea"/>
              </a:rPr>
              <a:t>江苏省瑞华慈善基金会临床研究创新奖评审系统</a:t>
            </a:r>
            <a:r>
              <a:rPr lang="zh-CN" altLang="en-US" sz="4400" dirty="0">
                <a:latin typeface="+mn-ea"/>
              </a:rPr>
              <a:t>操作说明</a:t>
            </a:r>
            <a:endParaRPr lang="en-US" altLang="zh-CN" sz="4400" dirty="0">
              <a:latin typeface="+mn-ea"/>
            </a:endParaRPr>
          </a:p>
          <a:p>
            <a:pPr algn="ctr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（申报用户使用）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800" b="1" dirty="0">
                <a:latin typeface="+mj-ea"/>
                <a:ea typeface="+mj-ea"/>
              </a:rPr>
              <a:t>https://ruihua.medmeeting.org</a:t>
            </a:r>
          </a:p>
          <a:p>
            <a:pPr algn="ctr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75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信息编辑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60C30C-8089-C439-75A7-95B3159C1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303"/>
            <a:ext cx="9144000" cy="42712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CB255E-CF1D-225A-33A2-666ECAA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156969"/>
            <a:ext cx="822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944748"/>
            <a:ext cx="86400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64800" y="938215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文本编辑器使用</a:t>
            </a:r>
          </a:p>
          <a:p>
            <a:endParaRPr lang="zh-CN" altLang="en-US" sz="24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E87754-5829-4D62-A34B-3C2D9747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" y="1325166"/>
            <a:ext cx="8658225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0" y="944748"/>
            <a:ext cx="86400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64800" y="938215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编辑器</a:t>
            </a:r>
            <a:r>
              <a:rPr lang="en-US" altLang="zh-CN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上传图片</a:t>
            </a:r>
          </a:p>
          <a:p>
            <a:endParaRPr lang="zh-CN" altLang="en-US" sz="24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97E2B4-9701-4376-B48E-C20DEEAC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8" y="1539478"/>
            <a:ext cx="7779544" cy="37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BA42D0-3176-443E-BBDB-5D23B3B69D92}"/>
              </a:ext>
            </a:extLst>
          </p:cNvPr>
          <p:cNvSpPr/>
          <p:nvPr/>
        </p:nvSpPr>
        <p:spPr>
          <a:xfrm>
            <a:off x="-345" y="220768"/>
            <a:ext cx="86400" cy="432048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C1EC985-484F-416F-B21B-CC5DE5F5ACB5}"/>
              </a:ext>
            </a:extLst>
          </p:cNvPr>
          <p:cNvSpPr txBox="1"/>
          <p:nvPr/>
        </p:nvSpPr>
        <p:spPr>
          <a:xfrm>
            <a:off x="-28718" y="19005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信息编辑</a:t>
            </a:r>
          </a:p>
          <a:p>
            <a:endParaRPr lang="zh-CN" altLang="en-US" sz="2400" dirty="0">
              <a:solidFill>
                <a:srgbClr val="004D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0B1758-E4E8-F20C-F1C6-B0FCEC9D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" y="779089"/>
            <a:ext cx="9144000" cy="60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上传附件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、附件上传请对应主要证明目录（项目信息第</a:t>
            </a:r>
            <a:r>
              <a:rPr lang="en-US" altLang="zh-CN" sz="2000" dirty="0"/>
              <a:t>8</a:t>
            </a:r>
            <a:r>
              <a:rPr lang="zh-CN" altLang="en-US" sz="2000" dirty="0"/>
              <a:t>项）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2</a:t>
            </a:r>
            <a:r>
              <a:rPr lang="zh-CN" altLang="en-US" sz="2000" dirty="0"/>
              <a:t>、上传的附件最好是使用对应证明目录中的序号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					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357255-EFCD-FAA1-A913-30F3BEAC7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482201"/>
            <a:ext cx="3680517" cy="13042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35395CF-5B1E-D05A-9FF0-DD1F823D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827"/>
            <a:ext cx="9144000" cy="51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上报（不完整信息）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C98145-AF2D-A434-A308-12672600A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" y="1196752"/>
            <a:ext cx="9144000" cy="20378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208236-B75E-C753-BAB2-C1F8AF36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78" y="3177896"/>
            <a:ext cx="9144000" cy="23751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8BDC12-84DE-DB42-2E41-67F733CC9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4" y="4985911"/>
            <a:ext cx="9144000" cy="14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6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上报（信息完整）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-9019" y="648731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r>
              <a:rPr lang="zh-CN" altLang="en-US" sz="2000" noProof="0" dirty="0"/>
              <a:t>确保项目完整后进行上报</a:t>
            </a: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024032"/>
            <a:ext cx="2782920" cy="19794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F6CBD0-0AD7-9C7F-58E0-A3FB427E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" y="1444946"/>
            <a:ext cx="9144000" cy="25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上报成功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r>
              <a:rPr lang="zh-CN" altLang="en-US" sz="2000" dirty="0"/>
              <a:t>上报成功的项目在“已上报项目”查看，并且可以申请退回。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r>
              <a:rPr lang="zh-CN" altLang="en-US" sz="2000" noProof="0" dirty="0"/>
              <a:t>申请了退回的项目</a:t>
            </a:r>
            <a:endParaRPr lang="en-US" altLang="zh-CN" sz="2000" noProof="0" dirty="0"/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altLang="zh-CN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altLang="zh-CN" sz="2000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0A4B2BC-FE34-41A0-AB6B-1225E8CB4337}"/>
              </a:ext>
            </a:extLst>
          </p:cNvPr>
          <p:cNvSpPr/>
          <p:nvPr/>
        </p:nvSpPr>
        <p:spPr>
          <a:xfrm>
            <a:off x="867099" y="1725728"/>
            <a:ext cx="7089277" cy="479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12F31BE-6F19-6B78-2B21-09B13A03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87" y="1740627"/>
            <a:ext cx="9144000" cy="29434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91CD3-0FAF-811B-5F77-51D47DBB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57" y="4985792"/>
            <a:ext cx="684076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1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查看推荐书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2000" dirty="0"/>
              <a:t>根据项目内容生成的文档称为推荐书（一个</a:t>
            </a:r>
            <a:r>
              <a:rPr lang="en-US" altLang="zh-CN" sz="2000" dirty="0"/>
              <a:t>pdf</a:t>
            </a:r>
            <a:r>
              <a:rPr lang="zh-CN" altLang="en-US" sz="2000" dirty="0"/>
              <a:t>文档）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zh-CN" altLang="en-US" sz="2000" dirty="0"/>
              <a:t>未上报到瑞华基金会的推荐书没有水印（左图）。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FF0000"/>
                </a:solidFill>
              </a:rPr>
              <a:t>已通过形审的推荐书有水印</a:t>
            </a:r>
            <a:r>
              <a:rPr lang="zh-CN" altLang="en-US" sz="2000" dirty="0"/>
              <a:t>（右图）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F900DC-680D-CCA2-020D-AAD773B6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5" y="2265568"/>
            <a:ext cx="3703730" cy="41490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2A5BF7-C1A3-A2BF-99CC-7A84C4BA6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68" y="2140169"/>
            <a:ext cx="4515577" cy="42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如何出现水印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、通过瑞华基金会的形式审查就会出现水印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27145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登录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75857" y="1623753"/>
            <a:ext cx="5544616" cy="266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网址：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https://ruihua.medmeeting.org</a:t>
            </a:r>
            <a:endParaRPr lang="en-US" altLang="zh-CN" sz="2800" b="1" dirty="0">
              <a:solidFill>
                <a:srgbClr val="0070C0"/>
              </a:solidFill>
              <a:latin typeface="+mj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账号和密码请向推荐单位的负责人索取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3D72BE-9160-4D76-8AC5-D81E996390C9}"/>
              </a:ext>
            </a:extLst>
          </p:cNvPr>
          <p:cNvSpPr txBox="1"/>
          <p:nvPr/>
        </p:nvSpPr>
        <p:spPr>
          <a:xfrm>
            <a:off x="127179" y="1038602"/>
            <a:ext cx="545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、打开网址，输入账号密码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BA60BA-F238-4AD1-9391-54C6A20105E2}"/>
              </a:ext>
            </a:extLst>
          </p:cNvPr>
          <p:cNvSpPr txBox="1"/>
          <p:nvPr/>
        </p:nvSpPr>
        <p:spPr>
          <a:xfrm>
            <a:off x="127179" y="4290486"/>
            <a:ext cx="545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</a:t>
            </a:r>
            <a:r>
              <a:rPr lang="zh-CN" altLang="en-US" sz="2800" b="1" dirty="0"/>
              <a:t>、登录成功出现弹框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37CEFC9-54C9-452A-B3E5-E387DD0562FB}"/>
              </a:ext>
            </a:extLst>
          </p:cNvPr>
          <p:cNvSpPr txBox="1">
            <a:spLocks/>
          </p:cNvSpPr>
          <p:nvPr/>
        </p:nvSpPr>
        <p:spPr>
          <a:xfrm>
            <a:off x="255982" y="4813707"/>
            <a:ext cx="3816424" cy="138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dirty="0"/>
              <a:t>账号主体是申报用户</a:t>
            </a:r>
            <a:endParaRPr lang="en-US" altLang="zh-CN" dirty="0"/>
          </a:p>
          <a:p>
            <a:pPr>
              <a:spcBef>
                <a:spcPct val="20000"/>
              </a:spcBef>
              <a:defRPr/>
            </a:pPr>
            <a:r>
              <a:rPr lang="zh-CN" altLang="en-US" dirty="0"/>
              <a:t>所以登录成功的时候出现的是：</a:t>
            </a:r>
            <a:endParaRPr lang="en-US" altLang="zh-CN" dirty="0"/>
          </a:p>
          <a:p>
            <a:pPr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单位名称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联系人姓名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登录成功！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B2C163-12BB-C1DF-30E5-4E571292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07" y="4166122"/>
            <a:ext cx="3716635" cy="20371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B8B2F0-468F-CD00-25F0-56406DF5B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04470"/>
            <a:ext cx="2742232" cy="25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、登录成功后跳转到申报中心首页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2</a:t>
            </a:r>
            <a:r>
              <a:rPr lang="zh-CN" altLang="en-US" sz="2000" dirty="0"/>
              <a:t>、完善账号信息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r>
              <a:rPr lang="en-US" altLang="zh-CN" sz="2000" dirty="0"/>
              <a:t>3</a:t>
            </a:r>
            <a:r>
              <a:rPr lang="zh-CN" altLang="en-US" sz="2000" dirty="0"/>
              <a:t>、请关注您的截止日期</a:t>
            </a: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CB7E75-90F0-813B-3EB1-B796842A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" y="2348880"/>
            <a:ext cx="9144000" cy="33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0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填报须知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D72AC6-7288-27A3-B2FE-C39FDC78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" y="1759958"/>
            <a:ext cx="9144000" cy="41169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E9D149-6443-C57A-9118-99950838C57F}"/>
              </a:ext>
            </a:extLst>
          </p:cNvPr>
          <p:cNvSpPr txBox="1"/>
          <p:nvPr/>
        </p:nvSpPr>
        <p:spPr>
          <a:xfrm>
            <a:off x="-50975" y="1205469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请先阅读填报须知，然后再申报项目</a:t>
            </a:r>
          </a:p>
        </p:txBody>
      </p:sp>
    </p:spTree>
    <p:extLst>
      <p:ext uri="{BB962C8B-B14F-4D97-AF65-F5344CB8AC3E}">
        <p14:creationId xmlns:p14="http://schemas.microsoft.com/office/powerpoint/2010/main" val="205538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我的账号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805D06-38C1-09C1-7BD7-8F4713B1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5" y="1012765"/>
            <a:ext cx="7502951" cy="48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修改密码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981075"/>
            <a:ext cx="9144000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 lvl="0">
              <a:spcBef>
                <a:spcPct val="20000"/>
              </a:spcBef>
              <a:defRPr/>
            </a:pPr>
            <a:endParaRPr lang="en-US" altLang="zh-CN" sz="2000" dirty="0"/>
          </a:p>
          <a:p>
            <a:pPr>
              <a:spcBef>
                <a:spcPct val="20000"/>
              </a:spcBef>
              <a:defRPr/>
            </a:pP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13381B-682D-F922-4C5E-3D9A0157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638"/>
            <a:ext cx="9144000" cy="42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3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添加新项目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CF1D95-D2EC-AB57-291C-DCF928CD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" y="1061362"/>
            <a:ext cx="9144000" cy="2394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ED5F94-0C1D-F046-2B32-3EE3A3902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" y="3455878"/>
            <a:ext cx="9144000" cy="22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654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添加新项目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添加基本情况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E034F7-6773-4EE7-5C3C-88A5902A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4942309" cy="51571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7070A7-6AF3-8132-F4D5-3BBBE6CF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177" y="3867993"/>
            <a:ext cx="5352823" cy="24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0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664"/>
            <a:ext cx="107504" cy="576064"/>
          </a:xfrm>
          <a:prstGeom prst="rect">
            <a:avLst/>
          </a:prstGeom>
          <a:solidFill>
            <a:srgbClr val="004D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39595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</a:t>
            </a:r>
            <a:r>
              <a:rPr lang="en-US" altLang="zh-CN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4D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信息编辑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059" y="6453336"/>
            <a:ext cx="646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北京美迪康信息咨询有限公司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www.medmeeting.org / medcon@126.com / 010-89292552  </a:t>
            </a:r>
            <a:endParaRPr lang="zh-CN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F468BC6-523D-4229-A5F8-34179C97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973"/>
            <a:ext cx="9144000" cy="32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521</Words>
  <Application>Microsoft Office PowerPoint</Application>
  <PresentationFormat>全屏显示(4:3)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黑体</vt:lpstr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叶 超</cp:lastModifiedBy>
  <cp:revision>221</cp:revision>
  <dcterms:created xsi:type="dcterms:W3CDTF">2016-12-19T03:17:44Z</dcterms:created>
  <dcterms:modified xsi:type="dcterms:W3CDTF">2022-09-05T09:41:03Z</dcterms:modified>
</cp:coreProperties>
</file>